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ibre" charset="1" panose="02000506060000020004"/>
      <p:regular r:id="rId17"/>
    </p:embeddedFont>
    <p:embeddedFont>
      <p:font typeface="Quicksand Semi-Bold" charset="1" panose="00000000000000000000"/>
      <p:regular r:id="rId18"/>
    </p:embeddedFont>
    <p:embeddedFont>
      <p:font typeface="Quicksand Bold" charset="1" panose="00000000000000000000"/>
      <p:regular r:id="rId19"/>
    </p:embeddedFont>
    <p:embeddedFont>
      <p:font typeface="Public Sans" charset="1" panose="00000000000000000000"/>
      <p:regular r:id="rId20"/>
    </p:embeddedFont>
    <p:embeddedFont>
      <p:font typeface="Lazydog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15" Target="../media/image90.png" Type="http://schemas.openxmlformats.org/officeDocument/2006/relationships/image"/><Relationship Id="rId16" Target="../media/image91.svg" Type="http://schemas.openxmlformats.org/officeDocument/2006/relationships/image"/><Relationship Id="rId2" Target="../media/image1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76.png" Type="http://schemas.openxmlformats.org/officeDocument/2006/relationships/image"/><Relationship Id="rId18" Target="../media/image77.svg" Type="http://schemas.openxmlformats.org/officeDocument/2006/relationships/image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78.png" Type="http://schemas.openxmlformats.org/officeDocument/2006/relationships/image"/><Relationship Id="rId18" Target="../media/image79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514574" y="8661324"/>
            <a:ext cx="4277568" cy="2978743"/>
          </a:xfrm>
          <a:custGeom>
            <a:avLst/>
            <a:gdLst/>
            <a:ahLst/>
            <a:cxnLst/>
            <a:rect r="r" b="b" t="t" l="l"/>
            <a:pathLst>
              <a:path h="2978743" w="4277568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96905" y="3925196"/>
            <a:ext cx="2854557" cy="2956698"/>
          </a:xfrm>
          <a:custGeom>
            <a:avLst/>
            <a:gdLst/>
            <a:ahLst/>
            <a:cxnLst/>
            <a:rect r="r" b="b" t="t" l="l"/>
            <a:pathLst>
              <a:path h="2956698" w="2854557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36496" y="8228619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011" y="7395331"/>
            <a:ext cx="4539051" cy="4810170"/>
          </a:xfrm>
          <a:custGeom>
            <a:avLst/>
            <a:gdLst/>
            <a:ahLst/>
            <a:cxnLst/>
            <a:rect r="r" b="b" t="t" l="l"/>
            <a:pathLst>
              <a:path h="4810170" w="4539051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9695" y="4662240"/>
            <a:ext cx="2058395" cy="3339578"/>
          </a:xfrm>
          <a:custGeom>
            <a:avLst/>
            <a:gdLst/>
            <a:ahLst/>
            <a:cxnLst/>
            <a:rect r="r" b="b" t="t" l="l"/>
            <a:pathLst>
              <a:path h="3339578" w="2058395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26264" y="8847163"/>
            <a:ext cx="2906489" cy="3358338"/>
          </a:xfrm>
          <a:custGeom>
            <a:avLst/>
            <a:gdLst/>
            <a:ahLst/>
            <a:cxnLst/>
            <a:rect r="r" b="b" t="t" l="l"/>
            <a:pathLst>
              <a:path h="3358338" w="2906489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96905" y="1028700"/>
            <a:ext cx="2886146" cy="2524065"/>
          </a:xfrm>
          <a:custGeom>
            <a:avLst/>
            <a:gdLst/>
            <a:ahLst/>
            <a:cxnLst/>
            <a:rect r="r" b="b" t="t" l="l"/>
            <a:pathLst>
              <a:path h="2524065" w="2886146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96671" y="9261214"/>
            <a:ext cx="5352421" cy="2530235"/>
          </a:xfrm>
          <a:custGeom>
            <a:avLst/>
            <a:gdLst/>
            <a:ahLst/>
            <a:cxnLst/>
            <a:rect r="r" b="b" t="t" l="l"/>
            <a:pathLst>
              <a:path h="2530235" w="5352421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17113" y="-1667348"/>
            <a:ext cx="2477977" cy="3577131"/>
          </a:xfrm>
          <a:custGeom>
            <a:avLst/>
            <a:gdLst/>
            <a:ahLst/>
            <a:cxnLst/>
            <a:rect r="r" b="b" t="t" l="l"/>
            <a:pathLst>
              <a:path h="3577131" w="2477977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060863" y="-1667348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182716">
            <a:off x="5683694" y="-2327113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81395" y="-3285587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0684014" y="-184301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72660" y="2160503"/>
            <a:ext cx="2001360" cy="2251018"/>
          </a:xfrm>
          <a:custGeom>
            <a:avLst/>
            <a:gdLst/>
            <a:ahLst/>
            <a:cxnLst/>
            <a:rect r="r" b="b" t="t" l="l"/>
            <a:pathLst>
              <a:path h="2251018" w="2001360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302274" y="3290019"/>
            <a:ext cx="11683452" cy="337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42"/>
              </a:lnSpc>
            </a:pPr>
            <a:r>
              <a:rPr lang="en-US" sz="13518" spc="-27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Oral Presentation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454932" y="3790368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35209" y="6591941"/>
            <a:ext cx="12017582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1"/>
              </a:lnSpc>
            </a:pPr>
            <a:r>
              <a:rPr lang="en-US" sz="4700" spc="-94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Lecture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14814655" y="3790368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5688" y="245248"/>
            <a:ext cx="14161445" cy="10041752"/>
          </a:xfrm>
          <a:custGeom>
            <a:avLst/>
            <a:gdLst/>
            <a:ahLst/>
            <a:cxnLst/>
            <a:rect r="r" b="b" t="t" l="l"/>
            <a:pathLst>
              <a:path h="10041752" w="14161445">
                <a:moveTo>
                  <a:pt x="0" y="0"/>
                </a:moveTo>
                <a:lnTo>
                  <a:pt x="14161445" y="0"/>
                </a:lnTo>
                <a:lnTo>
                  <a:pt x="14161445" y="10041752"/>
                </a:lnTo>
                <a:lnTo>
                  <a:pt x="0" y="1004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787054" y="1847003"/>
            <a:ext cx="13898516" cy="761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Topic: "My Favorite Video Game"</a:t>
            </a:r>
          </a:p>
          <a:p>
            <a:pPr algn="l">
              <a:lnSpc>
                <a:spcPts val="3757"/>
              </a:lnSpc>
            </a:pP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Instructions: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Choose a video game you enjoy playing.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Prepare a 2-3 minute presentation on why you like the game.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Include: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  - A brief introduction to the game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  - Its key features (genre, gameplay, storyline)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  - What you enjoy most about it (e.g., challenges, characters, graphics)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  - Why you recommend it to others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4. Use descriptive language (adjectives, adverbs) and cohesive structures (linking words, transitions).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5. Practice your presentation before class.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6. Deliver your presentation to the class.</a:t>
            </a:r>
          </a:p>
          <a:p>
            <a:pPr algn="l">
              <a:lnSpc>
                <a:spcPts val="3757"/>
              </a:lnSpc>
            </a:pPr>
            <a:r>
              <a:rPr lang="en-US" sz="27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7. Encourage questions and feedback from peers.</a:t>
            </a:r>
          </a:p>
          <a:p>
            <a:pPr algn="l">
              <a:lnSpc>
                <a:spcPts val="375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94414" y="471419"/>
            <a:ext cx="90205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7500" spc="-15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Let’s Practice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514574" y="8661324"/>
            <a:ext cx="4277568" cy="2978743"/>
          </a:xfrm>
          <a:custGeom>
            <a:avLst/>
            <a:gdLst/>
            <a:ahLst/>
            <a:cxnLst/>
            <a:rect r="r" b="b" t="t" l="l"/>
            <a:pathLst>
              <a:path h="2978743" w="4277568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96905" y="3925196"/>
            <a:ext cx="2854557" cy="2956698"/>
          </a:xfrm>
          <a:custGeom>
            <a:avLst/>
            <a:gdLst/>
            <a:ahLst/>
            <a:cxnLst/>
            <a:rect r="r" b="b" t="t" l="l"/>
            <a:pathLst>
              <a:path h="2956698" w="2854557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36496" y="8228619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011" y="7395331"/>
            <a:ext cx="4539051" cy="4810170"/>
          </a:xfrm>
          <a:custGeom>
            <a:avLst/>
            <a:gdLst/>
            <a:ahLst/>
            <a:cxnLst/>
            <a:rect r="r" b="b" t="t" l="l"/>
            <a:pathLst>
              <a:path h="4810170" w="4539051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9695" y="4662240"/>
            <a:ext cx="2058395" cy="3339578"/>
          </a:xfrm>
          <a:custGeom>
            <a:avLst/>
            <a:gdLst/>
            <a:ahLst/>
            <a:cxnLst/>
            <a:rect r="r" b="b" t="t" l="l"/>
            <a:pathLst>
              <a:path h="3339578" w="2058395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26264" y="8847163"/>
            <a:ext cx="2906489" cy="3358338"/>
          </a:xfrm>
          <a:custGeom>
            <a:avLst/>
            <a:gdLst/>
            <a:ahLst/>
            <a:cxnLst/>
            <a:rect r="r" b="b" t="t" l="l"/>
            <a:pathLst>
              <a:path h="3358338" w="2906489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96905" y="1028700"/>
            <a:ext cx="2886146" cy="2524065"/>
          </a:xfrm>
          <a:custGeom>
            <a:avLst/>
            <a:gdLst/>
            <a:ahLst/>
            <a:cxnLst/>
            <a:rect r="r" b="b" t="t" l="l"/>
            <a:pathLst>
              <a:path h="2524065" w="2886146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96671" y="9261214"/>
            <a:ext cx="5352421" cy="2530235"/>
          </a:xfrm>
          <a:custGeom>
            <a:avLst/>
            <a:gdLst/>
            <a:ahLst/>
            <a:cxnLst/>
            <a:rect r="r" b="b" t="t" l="l"/>
            <a:pathLst>
              <a:path h="2530235" w="5352421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17113" y="-1667348"/>
            <a:ext cx="2477977" cy="3577131"/>
          </a:xfrm>
          <a:custGeom>
            <a:avLst/>
            <a:gdLst/>
            <a:ahLst/>
            <a:cxnLst/>
            <a:rect r="r" b="b" t="t" l="l"/>
            <a:pathLst>
              <a:path h="3577131" w="2477977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060863" y="-1667348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182716">
            <a:off x="5683694" y="-2327113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81395" y="-3285587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0684014" y="-184301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72660" y="2160503"/>
            <a:ext cx="2001360" cy="2251018"/>
          </a:xfrm>
          <a:custGeom>
            <a:avLst/>
            <a:gdLst/>
            <a:ahLst/>
            <a:cxnLst/>
            <a:rect r="r" b="b" t="t" l="l"/>
            <a:pathLst>
              <a:path h="2251018" w="2001360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4333911" y="3442714"/>
            <a:ext cx="9620177" cy="417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44"/>
              </a:lnSpc>
            </a:pPr>
            <a:r>
              <a:rPr lang="en-US" sz="17981" spc="-359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Thank you very much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761291" y="4114800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4508296" y="4114800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3282589"/>
            <a:ext cx="8069836" cy="544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899" spc="89">
                <a:solidFill>
                  <a:srgbClr val="2B2B2B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Interact with the person sitting beside you and ask them the following questions:</a:t>
            </a:r>
          </a:p>
          <a:p>
            <a:pPr algn="l" marL="626104" indent="-313052" lvl="1">
              <a:lnSpc>
                <a:spcPts val="3914"/>
              </a:lnSpc>
              <a:buAutoNum type="arabicPeriod" startAt="1"/>
            </a:pPr>
            <a:r>
              <a:rPr lang="en-US" sz="2899" spc="89">
                <a:solidFill>
                  <a:srgbClr val="2B2B2B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If you could be and animal, what animal would you be and why?</a:t>
            </a:r>
          </a:p>
          <a:p>
            <a:pPr algn="l" marL="626104" indent="-313052" lvl="1">
              <a:lnSpc>
                <a:spcPts val="3914"/>
              </a:lnSpc>
              <a:buAutoNum type="arabicPeriod" startAt="1"/>
            </a:pPr>
            <a:r>
              <a:rPr lang="en-US" sz="2899" spc="89">
                <a:solidFill>
                  <a:srgbClr val="2B2B2B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What is the best decision you’ve made in your life?</a:t>
            </a:r>
          </a:p>
          <a:p>
            <a:pPr algn="l" marL="626104" indent="-313052" lvl="1">
              <a:lnSpc>
                <a:spcPts val="3914"/>
              </a:lnSpc>
              <a:buAutoNum type="arabicPeriod" startAt="1"/>
            </a:pPr>
            <a:r>
              <a:rPr lang="en-US" sz="2899" spc="89">
                <a:solidFill>
                  <a:srgbClr val="2B2B2B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What makes you angry?</a:t>
            </a:r>
          </a:p>
          <a:p>
            <a:pPr algn="l">
              <a:lnSpc>
                <a:spcPts val="3914"/>
              </a:lnSpc>
            </a:pPr>
          </a:p>
          <a:p>
            <a:pPr algn="l">
              <a:lnSpc>
                <a:spcPts val="3914"/>
              </a:lnSpc>
              <a:spcBef>
                <a:spcPct val="0"/>
              </a:spcBef>
            </a:pPr>
            <a:r>
              <a:rPr lang="en-US" sz="2899" spc="89">
                <a:solidFill>
                  <a:srgbClr val="2B2B2B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Now formulate the conversation into a quick presentation and share with the class.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737559">
            <a:off x="2318674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-1328922" y="8100335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698230"/>
            <a:ext cx="3198742" cy="2797445"/>
          </a:xfrm>
          <a:custGeom>
            <a:avLst/>
            <a:gdLst/>
            <a:ahLst/>
            <a:cxnLst/>
            <a:rect r="r" b="b" t="t" l="l"/>
            <a:pathLst>
              <a:path h="2797445" w="3198742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15561337" y="-1937162"/>
            <a:ext cx="2491650" cy="4103017"/>
          </a:xfrm>
          <a:custGeom>
            <a:avLst/>
            <a:gdLst/>
            <a:ahLst/>
            <a:cxnLst/>
            <a:rect r="r" b="b" t="t" l="l"/>
            <a:pathLst>
              <a:path h="4103017" w="2491650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41039" y="3330214"/>
            <a:ext cx="8346961" cy="4695166"/>
          </a:xfrm>
          <a:custGeom>
            <a:avLst/>
            <a:gdLst/>
            <a:ahLst/>
            <a:cxnLst/>
            <a:rect r="r" b="b" t="t" l="l"/>
            <a:pathLst>
              <a:path h="4695166" w="8346961">
                <a:moveTo>
                  <a:pt x="0" y="0"/>
                </a:moveTo>
                <a:lnTo>
                  <a:pt x="8346961" y="0"/>
                </a:lnTo>
                <a:lnTo>
                  <a:pt x="8346961" y="4695166"/>
                </a:lnTo>
                <a:lnTo>
                  <a:pt x="0" y="4695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950" y="2006659"/>
            <a:ext cx="6680372" cy="110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Recap!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-973962" y="8243230"/>
            <a:ext cx="4670260" cy="3252199"/>
          </a:xfrm>
          <a:custGeom>
            <a:avLst/>
            <a:gdLst/>
            <a:ahLst/>
            <a:cxnLst/>
            <a:rect r="r" b="b" t="t" l="l"/>
            <a:pathLst>
              <a:path h="3252199" w="4670260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37963" y="-3539609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2897" y="2062675"/>
            <a:ext cx="5023372" cy="5547900"/>
          </a:xfrm>
          <a:custGeom>
            <a:avLst/>
            <a:gdLst/>
            <a:ahLst/>
            <a:cxnLst/>
            <a:rect r="r" b="b" t="t" l="l"/>
            <a:pathLst>
              <a:path h="5547900" w="5023372">
                <a:moveTo>
                  <a:pt x="0" y="0"/>
                </a:moveTo>
                <a:lnTo>
                  <a:pt x="5023372" y="0"/>
                </a:lnTo>
                <a:lnTo>
                  <a:pt x="5023372" y="5547901"/>
                </a:lnTo>
                <a:lnTo>
                  <a:pt x="0" y="5547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58564" y="5298245"/>
            <a:ext cx="732179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4"/>
              </a:lnSpc>
              <a:spcBef>
                <a:spcPct val="0"/>
              </a:spcBef>
            </a:pPr>
            <a:r>
              <a:rPr lang="en-US" sz="2699" spc="83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Students must be able formulate the conversation with their peer into a 1 min presentation, enunciating the core concepts of oral presentation that they learned in the last lecture.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8564" y="2691325"/>
            <a:ext cx="7321793" cy="110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Takeaway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63339" y="4435040"/>
            <a:ext cx="7321793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4700" spc="-94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Recap Activity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8749" y="-3521026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61239" y="2207110"/>
            <a:ext cx="6998061" cy="2561528"/>
            <a:chOff x="0" y="0"/>
            <a:chExt cx="2342659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61239" y="5805487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6565983" y="4460621"/>
            <a:ext cx="5298047" cy="1955461"/>
          </a:xfrm>
          <a:custGeom>
            <a:avLst/>
            <a:gdLst/>
            <a:ahLst/>
            <a:cxnLst/>
            <a:rect r="r" b="b" t="t" l="l"/>
            <a:pathLst>
              <a:path h="1955461" w="5298047">
                <a:moveTo>
                  <a:pt x="0" y="0"/>
                </a:moveTo>
                <a:lnTo>
                  <a:pt x="5298048" y="0"/>
                </a:lnTo>
                <a:lnTo>
                  <a:pt x="5298048" y="1955461"/>
                </a:lnTo>
                <a:lnTo>
                  <a:pt x="0" y="1955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5899658"/>
            <a:ext cx="5432253" cy="4375433"/>
          </a:xfrm>
          <a:custGeom>
            <a:avLst/>
            <a:gdLst/>
            <a:ahLst/>
            <a:cxnLst/>
            <a:rect r="r" b="b" t="t" l="l"/>
            <a:pathLst>
              <a:path h="4375433" w="5432253">
                <a:moveTo>
                  <a:pt x="0" y="0"/>
                </a:moveTo>
                <a:lnTo>
                  <a:pt x="5432253" y="0"/>
                </a:lnTo>
                <a:lnTo>
                  <a:pt x="5432253" y="4375434"/>
                </a:lnTo>
                <a:lnTo>
                  <a:pt x="0" y="4375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5484" y="3652197"/>
            <a:ext cx="7321793" cy="215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  <a:ea typeface="Fibre"/>
                <a:cs typeface="Fibre"/>
                <a:sym typeface="Fibre"/>
              </a:rPr>
              <a:t>Types of Oral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67897" y="2692678"/>
            <a:ext cx="157895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2B2B2B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67897" y="6572854"/>
            <a:ext cx="157895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2B2B2B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0858" y="2483127"/>
            <a:ext cx="4132127" cy="137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99" spc="245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Individual 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80858" y="6363303"/>
            <a:ext cx="4132127" cy="137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99" spc="245">
                <a:solidFill>
                  <a:srgbClr val="2B2B2B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2347" y="4950988"/>
            <a:ext cx="7216953" cy="4868163"/>
          </a:xfrm>
          <a:custGeom>
            <a:avLst/>
            <a:gdLst/>
            <a:ahLst/>
            <a:cxnLst/>
            <a:rect r="r" b="b" t="t" l="l"/>
            <a:pathLst>
              <a:path h="4868163" w="7216953">
                <a:moveTo>
                  <a:pt x="0" y="0"/>
                </a:moveTo>
                <a:lnTo>
                  <a:pt x="7216953" y="0"/>
                </a:lnTo>
                <a:lnTo>
                  <a:pt x="7216953" y="4868163"/>
                </a:lnTo>
                <a:lnTo>
                  <a:pt x="0" y="4868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115985">
            <a:off x="15438951" y="3602079"/>
            <a:ext cx="1214060" cy="548399"/>
          </a:xfrm>
          <a:custGeom>
            <a:avLst/>
            <a:gdLst/>
            <a:ahLst/>
            <a:cxnLst/>
            <a:rect r="r" b="b" t="t" l="l"/>
            <a:pathLst>
              <a:path h="548399" w="1214060">
                <a:moveTo>
                  <a:pt x="0" y="0"/>
                </a:moveTo>
                <a:lnTo>
                  <a:pt x="1214059" y="0"/>
                </a:lnTo>
                <a:lnTo>
                  <a:pt x="1214059" y="548400"/>
                </a:lnTo>
                <a:lnTo>
                  <a:pt x="0" y="54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101" y="771152"/>
            <a:ext cx="6944558" cy="4684420"/>
          </a:xfrm>
          <a:custGeom>
            <a:avLst/>
            <a:gdLst/>
            <a:ahLst/>
            <a:cxnLst/>
            <a:rect r="r" b="b" t="t" l="l"/>
            <a:pathLst>
              <a:path h="4684420" w="6944558">
                <a:moveTo>
                  <a:pt x="0" y="0"/>
                </a:moveTo>
                <a:lnTo>
                  <a:pt x="6944558" y="0"/>
                </a:lnTo>
                <a:lnTo>
                  <a:pt x="6944558" y="4684420"/>
                </a:lnTo>
                <a:lnTo>
                  <a:pt x="0" y="4684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true" rot="-9284660">
            <a:off x="8507008" y="2562703"/>
            <a:ext cx="1273984" cy="634598"/>
          </a:xfrm>
          <a:custGeom>
            <a:avLst/>
            <a:gdLst/>
            <a:ahLst/>
            <a:cxnLst/>
            <a:rect r="r" b="b" t="t" l="l"/>
            <a:pathLst>
              <a:path h="634598" w="1273984">
                <a:moveTo>
                  <a:pt x="0" y="634598"/>
                </a:moveTo>
                <a:lnTo>
                  <a:pt x="1273984" y="634598"/>
                </a:lnTo>
                <a:lnTo>
                  <a:pt x="1273984" y="0"/>
                </a:lnTo>
                <a:lnTo>
                  <a:pt x="0" y="0"/>
                </a:lnTo>
                <a:lnTo>
                  <a:pt x="0" y="63459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82716">
            <a:off x="8570472" y="-2234255"/>
            <a:ext cx="2943750" cy="3630186"/>
          </a:xfrm>
          <a:custGeom>
            <a:avLst/>
            <a:gdLst/>
            <a:ahLst/>
            <a:cxnLst/>
            <a:rect r="r" b="b" t="t" l="l"/>
            <a:pathLst>
              <a:path h="3630186" w="2943750">
                <a:moveTo>
                  <a:pt x="0" y="0"/>
                </a:moveTo>
                <a:lnTo>
                  <a:pt x="2943751" y="0"/>
                </a:lnTo>
                <a:lnTo>
                  <a:pt x="2943751" y="3630186"/>
                </a:lnTo>
                <a:lnTo>
                  <a:pt x="0" y="3630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9133" y="580188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8"/>
                </a:lnTo>
                <a:lnTo>
                  <a:pt x="0" y="3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71358" y="3931028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45555" y="6059686"/>
            <a:ext cx="4886963" cy="3456416"/>
          </a:xfrm>
          <a:custGeom>
            <a:avLst/>
            <a:gdLst/>
            <a:ahLst/>
            <a:cxnLst/>
            <a:rect r="r" b="b" t="t" l="l"/>
            <a:pathLst>
              <a:path h="3456416" w="4886963">
                <a:moveTo>
                  <a:pt x="0" y="0"/>
                </a:moveTo>
                <a:lnTo>
                  <a:pt x="4886963" y="0"/>
                </a:lnTo>
                <a:lnTo>
                  <a:pt x="4886963" y="3456416"/>
                </a:lnTo>
                <a:lnTo>
                  <a:pt x="0" y="34564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42347" y="2218793"/>
            <a:ext cx="4975325" cy="171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  <a:ea typeface="Fibre"/>
                <a:cs typeface="Fibre"/>
                <a:sym typeface="Fibre"/>
              </a:rPr>
              <a:t>Rules of Oral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460" y="1155924"/>
            <a:ext cx="5952566" cy="447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1:</a:t>
            </a:r>
          </a:p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Talk to the audience</a:t>
            </a:r>
          </a:p>
          <a:p>
            <a:pPr algn="ctr">
              <a:lnSpc>
                <a:spcPts val="3495"/>
              </a:lnSpc>
            </a:pPr>
          </a:p>
          <a:p>
            <a:pPr algn="ctr">
              <a:lnSpc>
                <a:spcPts val="3495"/>
              </a:lnSpc>
            </a:pPr>
            <a:r>
              <a:rPr lang="en-US" sz="22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Be sure you know who your audience is—what are their backgrounds and knowledge level of the material you are presenting and what they are hoping to get out of the presentation? 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314966" y="5486019"/>
            <a:ext cx="6585825" cy="451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2:</a:t>
            </a:r>
          </a:p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Less is more</a:t>
            </a:r>
          </a:p>
          <a:p>
            <a:pPr algn="ctr">
              <a:lnSpc>
                <a:spcPts val="3799"/>
              </a:lnSpc>
            </a:pPr>
          </a:p>
          <a:p>
            <a:pPr algn="ctr">
              <a:lnSpc>
                <a:spcPts val="3495"/>
              </a:lnSpc>
            </a:pPr>
            <a:r>
              <a:rPr lang="en-US" sz="22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Your knowledge of the subject is best expressed through a clear and concise presentation that is provocative and leads to a dialog during the question-and-answer session when the audience becomes active participants.</a:t>
            </a:r>
            <a:r>
              <a:rPr lang="en-US" sz="22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</a:p>
          <a:p>
            <a:pPr algn="ctr">
              <a:lnSpc>
                <a:spcPts val="37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6436" y="666090"/>
            <a:ext cx="7033446" cy="4987353"/>
          </a:xfrm>
          <a:custGeom>
            <a:avLst/>
            <a:gdLst/>
            <a:ahLst/>
            <a:cxnLst/>
            <a:rect r="r" b="b" t="t" l="l"/>
            <a:pathLst>
              <a:path h="4987353" w="7033446">
                <a:moveTo>
                  <a:pt x="0" y="0"/>
                </a:moveTo>
                <a:lnTo>
                  <a:pt x="7033446" y="0"/>
                </a:lnTo>
                <a:lnTo>
                  <a:pt x="7033446" y="4987353"/>
                </a:lnTo>
                <a:lnTo>
                  <a:pt x="0" y="4987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854178" y="2218793"/>
            <a:ext cx="4975325" cy="171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  <a:ea typeface="Fibre"/>
                <a:cs typeface="Fibre"/>
                <a:sym typeface="Fibre"/>
              </a:rPr>
              <a:t>Rules of Oral Presentation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798045">
            <a:off x="7797271" y="1537592"/>
            <a:ext cx="1287540" cy="581591"/>
          </a:xfrm>
          <a:custGeom>
            <a:avLst/>
            <a:gdLst/>
            <a:ahLst/>
            <a:cxnLst/>
            <a:rect r="r" b="b" t="t" l="l"/>
            <a:pathLst>
              <a:path h="581591" w="1287540">
                <a:moveTo>
                  <a:pt x="0" y="0"/>
                </a:moveTo>
                <a:lnTo>
                  <a:pt x="1287540" y="0"/>
                </a:lnTo>
                <a:lnTo>
                  <a:pt x="1287540" y="581590"/>
                </a:lnTo>
                <a:lnTo>
                  <a:pt x="0" y="581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7709777">
            <a:off x="2142071" y="3980851"/>
            <a:ext cx="1206953" cy="601209"/>
          </a:xfrm>
          <a:custGeom>
            <a:avLst/>
            <a:gdLst/>
            <a:ahLst/>
            <a:cxnLst/>
            <a:rect r="r" b="b" t="t" l="l"/>
            <a:pathLst>
              <a:path h="601209" w="1206953">
                <a:moveTo>
                  <a:pt x="0" y="601208"/>
                </a:moveTo>
                <a:lnTo>
                  <a:pt x="1206953" y="601208"/>
                </a:lnTo>
                <a:lnTo>
                  <a:pt x="1206953" y="0"/>
                </a:lnTo>
                <a:lnTo>
                  <a:pt x="0" y="0"/>
                </a:lnTo>
                <a:lnTo>
                  <a:pt x="0" y="60120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967" y="4940880"/>
            <a:ext cx="7158486" cy="5076017"/>
          </a:xfrm>
          <a:custGeom>
            <a:avLst/>
            <a:gdLst/>
            <a:ahLst/>
            <a:cxnLst/>
            <a:rect r="r" b="b" t="t" l="l"/>
            <a:pathLst>
              <a:path h="5076017" w="7158486">
                <a:moveTo>
                  <a:pt x="0" y="0"/>
                </a:moveTo>
                <a:lnTo>
                  <a:pt x="7158486" y="0"/>
                </a:lnTo>
                <a:lnTo>
                  <a:pt x="7158486" y="5076018"/>
                </a:lnTo>
                <a:lnTo>
                  <a:pt x="0" y="5076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182716">
            <a:off x="8570472" y="-2234255"/>
            <a:ext cx="2943750" cy="3630186"/>
          </a:xfrm>
          <a:custGeom>
            <a:avLst/>
            <a:gdLst/>
            <a:ahLst/>
            <a:cxnLst/>
            <a:rect r="r" b="b" t="t" l="l"/>
            <a:pathLst>
              <a:path h="3630186" w="2943750">
                <a:moveTo>
                  <a:pt x="0" y="0"/>
                </a:moveTo>
                <a:lnTo>
                  <a:pt x="2943751" y="0"/>
                </a:lnTo>
                <a:lnTo>
                  <a:pt x="2943751" y="3630186"/>
                </a:lnTo>
                <a:lnTo>
                  <a:pt x="0" y="3630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59133" y="580188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8"/>
                </a:lnTo>
                <a:lnTo>
                  <a:pt x="0" y="3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2171358" y="3931028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93938" y="5902098"/>
            <a:ext cx="6083710" cy="4114800"/>
          </a:xfrm>
          <a:custGeom>
            <a:avLst/>
            <a:gdLst/>
            <a:ahLst/>
            <a:cxnLst/>
            <a:rect r="r" b="b" t="t" l="l"/>
            <a:pathLst>
              <a:path h="4114800" w="6083710">
                <a:moveTo>
                  <a:pt x="0" y="0"/>
                </a:moveTo>
                <a:lnTo>
                  <a:pt x="6083710" y="0"/>
                </a:lnTo>
                <a:lnTo>
                  <a:pt x="6083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30082" y="1058615"/>
            <a:ext cx="6286155" cy="411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3: </a:t>
            </a: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Only Talk When You Have Something to Say</a:t>
            </a:r>
          </a:p>
          <a:p>
            <a:pPr algn="ctr">
              <a:lnSpc>
                <a:spcPts val="3951"/>
              </a:lnSpc>
            </a:pPr>
          </a:p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Remember the audience's time is precious and should not be abused by presentation of uninteresting preliminary material.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34637" y="4991704"/>
            <a:ext cx="6306404" cy="457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4: </a:t>
            </a: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Make the Take-Home Message Persistent</a:t>
            </a:r>
          </a:p>
          <a:p>
            <a:pPr algn="ctr">
              <a:lnSpc>
                <a:spcPts val="3951"/>
              </a:lnSpc>
            </a:pPr>
          </a:p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A good rule of thumb would seem to be that if you ask a member of the audience a week later about your presentation, they should be able to remember three points. </a:t>
            </a:r>
          </a:p>
          <a:p>
            <a:pPr algn="l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2347" y="4950988"/>
            <a:ext cx="7216953" cy="4868163"/>
          </a:xfrm>
          <a:custGeom>
            <a:avLst/>
            <a:gdLst/>
            <a:ahLst/>
            <a:cxnLst/>
            <a:rect r="r" b="b" t="t" l="l"/>
            <a:pathLst>
              <a:path h="4868163" w="7216953">
                <a:moveTo>
                  <a:pt x="0" y="0"/>
                </a:moveTo>
                <a:lnTo>
                  <a:pt x="7216953" y="0"/>
                </a:lnTo>
                <a:lnTo>
                  <a:pt x="7216953" y="4868163"/>
                </a:lnTo>
                <a:lnTo>
                  <a:pt x="0" y="4868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167990" y="1932291"/>
            <a:ext cx="4975325" cy="171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  <a:ea typeface="Fibre"/>
                <a:cs typeface="Fibre"/>
                <a:sym typeface="Fibre"/>
              </a:rPr>
              <a:t>Rules of Oral Presentation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115985">
            <a:off x="14848792" y="3811525"/>
            <a:ext cx="1214060" cy="548399"/>
          </a:xfrm>
          <a:custGeom>
            <a:avLst/>
            <a:gdLst/>
            <a:ahLst/>
            <a:cxnLst/>
            <a:rect r="r" b="b" t="t" l="l"/>
            <a:pathLst>
              <a:path h="548399" w="1214060">
                <a:moveTo>
                  <a:pt x="0" y="0"/>
                </a:moveTo>
                <a:lnTo>
                  <a:pt x="1214060" y="0"/>
                </a:lnTo>
                <a:lnTo>
                  <a:pt x="1214060" y="548399"/>
                </a:lnTo>
                <a:lnTo>
                  <a:pt x="0" y="548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284660">
            <a:off x="8507008" y="2562703"/>
            <a:ext cx="1273984" cy="634598"/>
          </a:xfrm>
          <a:custGeom>
            <a:avLst/>
            <a:gdLst/>
            <a:ahLst/>
            <a:cxnLst/>
            <a:rect r="r" b="b" t="t" l="l"/>
            <a:pathLst>
              <a:path h="634598" w="1273984">
                <a:moveTo>
                  <a:pt x="0" y="634598"/>
                </a:moveTo>
                <a:lnTo>
                  <a:pt x="1273984" y="634598"/>
                </a:lnTo>
                <a:lnTo>
                  <a:pt x="1273984" y="0"/>
                </a:lnTo>
                <a:lnTo>
                  <a:pt x="0" y="0"/>
                </a:lnTo>
                <a:lnTo>
                  <a:pt x="0" y="63459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82716">
            <a:off x="8570472" y="-2234255"/>
            <a:ext cx="2943750" cy="3630186"/>
          </a:xfrm>
          <a:custGeom>
            <a:avLst/>
            <a:gdLst/>
            <a:ahLst/>
            <a:cxnLst/>
            <a:rect r="r" b="b" t="t" l="l"/>
            <a:pathLst>
              <a:path h="3630186" w="2943750">
                <a:moveTo>
                  <a:pt x="0" y="0"/>
                </a:moveTo>
                <a:lnTo>
                  <a:pt x="2943751" y="0"/>
                </a:lnTo>
                <a:lnTo>
                  <a:pt x="2943751" y="3630186"/>
                </a:lnTo>
                <a:lnTo>
                  <a:pt x="0" y="3630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9133" y="580188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8"/>
                </a:lnTo>
                <a:lnTo>
                  <a:pt x="0" y="3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71358" y="3931028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907922" y="652050"/>
            <a:ext cx="6334096" cy="4491450"/>
          </a:xfrm>
          <a:custGeom>
            <a:avLst/>
            <a:gdLst/>
            <a:ahLst/>
            <a:cxnLst/>
            <a:rect r="r" b="b" t="t" l="l"/>
            <a:pathLst>
              <a:path h="4491450" w="6334096">
                <a:moveTo>
                  <a:pt x="0" y="0"/>
                </a:moveTo>
                <a:lnTo>
                  <a:pt x="6334096" y="0"/>
                </a:lnTo>
                <a:lnTo>
                  <a:pt x="6334096" y="4491450"/>
                </a:lnTo>
                <a:lnTo>
                  <a:pt x="0" y="44914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847571" y="5704351"/>
            <a:ext cx="4394447" cy="4114800"/>
          </a:xfrm>
          <a:custGeom>
            <a:avLst/>
            <a:gdLst/>
            <a:ahLst/>
            <a:cxnLst/>
            <a:rect r="r" b="b" t="t" l="l"/>
            <a:pathLst>
              <a:path h="4114800" w="4394447">
                <a:moveTo>
                  <a:pt x="0" y="0"/>
                </a:moveTo>
                <a:lnTo>
                  <a:pt x="4394447" y="0"/>
                </a:lnTo>
                <a:lnTo>
                  <a:pt x="4394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53027" y="858707"/>
            <a:ext cx="4843885" cy="362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5: </a:t>
            </a: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Be Logical</a:t>
            </a:r>
          </a:p>
          <a:p>
            <a:pPr algn="ctr">
              <a:lnSpc>
                <a:spcPts val="3951"/>
              </a:lnSpc>
            </a:pPr>
          </a:p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Think of the presentation as a story. There is a logical flow—a clear beginning, middle, and an end. 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973200" y="5706634"/>
            <a:ext cx="5355247" cy="358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2698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6: </a:t>
            </a:r>
          </a:p>
          <a:p>
            <a:pPr algn="ctr">
              <a:lnSpc>
                <a:spcPts val="4102"/>
              </a:lnSpc>
            </a:pPr>
            <a:r>
              <a:rPr lang="en-US" sz="2698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Treat the Floor as a Stage</a:t>
            </a:r>
          </a:p>
          <a:p>
            <a:pPr algn="ctr">
              <a:lnSpc>
                <a:spcPts val="4102"/>
              </a:lnSpc>
            </a:pPr>
          </a:p>
          <a:p>
            <a:pPr algn="ctr">
              <a:lnSpc>
                <a:spcPts val="4102"/>
              </a:lnSpc>
            </a:pPr>
            <a:r>
              <a:rPr lang="en-US" sz="2698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Presentations should be entertaining, but do not overdo it and do know your limits.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6436" y="429777"/>
            <a:ext cx="7033446" cy="4987353"/>
          </a:xfrm>
          <a:custGeom>
            <a:avLst/>
            <a:gdLst/>
            <a:ahLst/>
            <a:cxnLst/>
            <a:rect r="r" b="b" t="t" l="l"/>
            <a:pathLst>
              <a:path h="4987353" w="7033446">
                <a:moveTo>
                  <a:pt x="0" y="0"/>
                </a:moveTo>
                <a:lnTo>
                  <a:pt x="7033446" y="0"/>
                </a:lnTo>
                <a:lnTo>
                  <a:pt x="7033446" y="4987353"/>
                </a:lnTo>
                <a:lnTo>
                  <a:pt x="0" y="4987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854178" y="2218793"/>
            <a:ext cx="4975325" cy="171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  <a:ea typeface="Fibre"/>
                <a:cs typeface="Fibre"/>
                <a:sym typeface="Fibre"/>
              </a:rPr>
              <a:t>Rules of Oral Presentation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798045">
            <a:off x="7797271" y="1537592"/>
            <a:ext cx="1287540" cy="581591"/>
          </a:xfrm>
          <a:custGeom>
            <a:avLst/>
            <a:gdLst/>
            <a:ahLst/>
            <a:cxnLst/>
            <a:rect r="r" b="b" t="t" l="l"/>
            <a:pathLst>
              <a:path h="581591" w="1287540">
                <a:moveTo>
                  <a:pt x="0" y="0"/>
                </a:moveTo>
                <a:lnTo>
                  <a:pt x="1287540" y="0"/>
                </a:lnTo>
                <a:lnTo>
                  <a:pt x="1287540" y="581590"/>
                </a:lnTo>
                <a:lnTo>
                  <a:pt x="0" y="581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7709777">
            <a:off x="2142071" y="3980851"/>
            <a:ext cx="1206953" cy="601209"/>
          </a:xfrm>
          <a:custGeom>
            <a:avLst/>
            <a:gdLst/>
            <a:ahLst/>
            <a:cxnLst/>
            <a:rect r="r" b="b" t="t" l="l"/>
            <a:pathLst>
              <a:path h="601209" w="1206953">
                <a:moveTo>
                  <a:pt x="0" y="601208"/>
                </a:moveTo>
                <a:lnTo>
                  <a:pt x="1206953" y="601208"/>
                </a:lnTo>
                <a:lnTo>
                  <a:pt x="1206953" y="0"/>
                </a:lnTo>
                <a:lnTo>
                  <a:pt x="0" y="0"/>
                </a:lnTo>
                <a:lnTo>
                  <a:pt x="0" y="60120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967" y="4940880"/>
            <a:ext cx="7158486" cy="5076017"/>
          </a:xfrm>
          <a:custGeom>
            <a:avLst/>
            <a:gdLst/>
            <a:ahLst/>
            <a:cxnLst/>
            <a:rect r="r" b="b" t="t" l="l"/>
            <a:pathLst>
              <a:path h="5076017" w="7158486">
                <a:moveTo>
                  <a:pt x="0" y="0"/>
                </a:moveTo>
                <a:lnTo>
                  <a:pt x="7158486" y="0"/>
                </a:lnTo>
                <a:lnTo>
                  <a:pt x="7158486" y="5076018"/>
                </a:lnTo>
                <a:lnTo>
                  <a:pt x="0" y="5076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182716">
            <a:off x="8570472" y="-2234255"/>
            <a:ext cx="2943750" cy="3630186"/>
          </a:xfrm>
          <a:custGeom>
            <a:avLst/>
            <a:gdLst/>
            <a:ahLst/>
            <a:cxnLst/>
            <a:rect r="r" b="b" t="t" l="l"/>
            <a:pathLst>
              <a:path h="3630186" w="2943750">
                <a:moveTo>
                  <a:pt x="0" y="0"/>
                </a:moveTo>
                <a:lnTo>
                  <a:pt x="2943751" y="0"/>
                </a:lnTo>
                <a:lnTo>
                  <a:pt x="2943751" y="3630186"/>
                </a:lnTo>
                <a:lnTo>
                  <a:pt x="0" y="3630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59133" y="580188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8"/>
                </a:lnTo>
                <a:lnTo>
                  <a:pt x="0" y="3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2171358" y="3931028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412181" y="5513816"/>
            <a:ext cx="4825830" cy="4773184"/>
          </a:xfrm>
          <a:custGeom>
            <a:avLst/>
            <a:gdLst/>
            <a:ahLst/>
            <a:cxnLst/>
            <a:rect r="r" b="b" t="t" l="l"/>
            <a:pathLst>
              <a:path h="4773184" w="4825830">
                <a:moveTo>
                  <a:pt x="0" y="0"/>
                </a:moveTo>
                <a:lnTo>
                  <a:pt x="4825830" y="0"/>
                </a:lnTo>
                <a:lnTo>
                  <a:pt x="4825830" y="4773184"/>
                </a:lnTo>
                <a:lnTo>
                  <a:pt x="0" y="477318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68000" y="933450"/>
            <a:ext cx="5278197" cy="363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2872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7: Practice and Time Your Presentation</a:t>
            </a:r>
          </a:p>
          <a:p>
            <a:pPr algn="ctr">
              <a:lnSpc>
                <a:spcPts val="4366"/>
              </a:lnSpc>
            </a:pPr>
          </a:p>
          <a:p>
            <a:pPr algn="ctr">
              <a:lnSpc>
                <a:spcPts val="4366"/>
              </a:lnSpc>
            </a:pPr>
            <a:r>
              <a:rPr lang="en-US" sz="2872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 The more you practice, the less likely you will be to go off on tangents. </a:t>
            </a:r>
          </a:p>
          <a:p>
            <a:pPr algn="l">
              <a:lnSpc>
                <a:spcPts val="268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34637" y="5331405"/>
            <a:ext cx="6056421" cy="426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8: </a:t>
            </a: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Use Visuals Sparingly but Effectively</a:t>
            </a:r>
          </a:p>
          <a:p>
            <a:pPr algn="ctr">
              <a:lnSpc>
                <a:spcPts val="3951"/>
              </a:lnSpc>
            </a:pP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Avoid reading the visual unless you wish to emphasize the point explicitly, the audience can read, too! </a:t>
            </a:r>
          </a:p>
          <a:p>
            <a:pPr algn="l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2347" y="4950988"/>
            <a:ext cx="7216953" cy="4868163"/>
          </a:xfrm>
          <a:custGeom>
            <a:avLst/>
            <a:gdLst/>
            <a:ahLst/>
            <a:cxnLst/>
            <a:rect r="r" b="b" t="t" l="l"/>
            <a:pathLst>
              <a:path h="4868163" w="7216953">
                <a:moveTo>
                  <a:pt x="0" y="0"/>
                </a:moveTo>
                <a:lnTo>
                  <a:pt x="7216953" y="0"/>
                </a:lnTo>
                <a:lnTo>
                  <a:pt x="7216953" y="4868163"/>
                </a:lnTo>
                <a:lnTo>
                  <a:pt x="0" y="4868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115985">
            <a:off x="15438951" y="3602079"/>
            <a:ext cx="1214060" cy="548399"/>
          </a:xfrm>
          <a:custGeom>
            <a:avLst/>
            <a:gdLst/>
            <a:ahLst/>
            <a:cxnLst/>
            <a:rect r="r" b="b" t="t" l="l"/>
            <a:pathLst>
              <a:path h="548399" w="1214060">
                <a:moveTo>
                  <a:pt x="0" y="0"/>
                </a:moveTo>
                <a:lnTo>
                  <a:pt x="1214059" y="0"/>
                </a:lnTo>
                <a:lnTo>
                  <a:pt x="1214059" y="548400"/>
                </a:lnTo>
                <a:lnTo>
                  <a:pt x="0" y="54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101" y="771152"/>
            <a:ext cx="6944558" cy="4684420"/>
          </a:xfrm>
          <a:custGeom>
            <a:avLst/>
            <a:gdLst/>
            <a:ahLst/>
            <a:cxnLst/>
            <a:rect r="r" b="b" t="t" l="l"/>
            <a:pathLst>
              <a:path h="4684420" w="6944558">
                <a:moveTo>
                  <a:pt x="0" y="0"/>
                </a:moveTo>
                <a:lnTo>
                  <a:pt x="6944558" y="0"/>
                </a:lnTo>
                <a:lnTo>
                  <a:pt x="6944558" y="4684420"/>
                </a:lnTo>
                <a:lnTo>
                  <a:pt x="0" y="4684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true" rot="-9284660">
            <a:off x="8507008" y="2562703"/>
            <a:ext cx="1273984" cy="634598"/>
          </a:xfrm>
          <a:custGeom>
            <a:avLst/>
            <a:gdLst/>
            <a:ahLst/>
            <a:cxnLst/>
            <a:rect r="r" b="b" t="t" l="l"/>
            <a:pathLst>
              <a:path h="634598" w="1273984">
                <a:moveTo>
                  <a:pt x="0" y="634598"/>
                </a:moveTo>
                <a:lnTo>
                  <a:pt x="1273984" y="634598"/>
                </a:lnTo>
                <a:lnTo>
                  <a:pt x="1273984" y="0"/>
                </a:lnTo>
                <a:lnTo>
                  <a:pt x="0" y="0"/>
                </a:lnTo>
                <a:lnTo>
                  <a:pt x="0" y="63459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82716">
            <a:off x="8570472" y="-2234255"/>
            <a:ext cx="2943750" cy="3630186"/>
          </a:xfrm>
          <a:custGeom>
            <a:avLst/>
            <a:gdLst/>
            <a:ahLst/>
            <a:cxnLst/>
            <a:rect r="r" b="b" t="t" l="l"/>
            <a:pathLst>
              <a:path h="3630186" w="2943750">
                <a:moveTo>
                  <a:pt x="0" y="0"/>
                </a:moveTo>
                <a:lnTo>
                  <a:pt x="2943751" y="0"/>
                </a:lnTo>
                <a:lnTo>
                  <a:pt x="2943751" y="3630186"/>
                </a:lnTo>
                <a:lnTo>
                  <a:pt x="0" y="3630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9133" y="580188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8"/>
                </a:lnTo>
                <a:lnTo>
                  <a:pt x="0" y="3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71358" y="3931028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314603" y="5704351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42347" y="2218793"/>
            <a:ext cx="4975325" cy="171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  <a:ea typeface="Fibre"/>
                <a:cs typeface="Fibre"/>
                <a:sym typeface="Fibre"/>
              </a:rPr>
              <a:t>Rules of Oral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4621" y="5716159"/>
            <a:ext cx="6792405" cy="377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10: </a:t>
            </a: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Provide Appropriate Acknowledgments</a:t>
            </a:r>
          </a:p>
          <a:p>
            <a:pPr algn="ctr">
              <a:lnSpc>
                <a:spcPts val="3951"/>
              </a:lnSpc>
            </a:pPr>
          </a:p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It is often appropriate to acknowledge people at the beginning or at the point of their contribution so that their contributions are very clear.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83768" y="1259859"/>
            <a:ext cx="6255234" cy="410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Rule 9: </a:t>
            </a:r>
          </a:p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Review Audio and/or Video of Your Presentations</a:t>
            </a:r>
          </a:p>
          <a:p>
            <a:pPr algn="ctr">
              <a:lnSpc>
                <a:spcPts val="3799"/>
              </a:lnSpc>
            </a:pPr>
          </a:p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303030"/>
                </a:solidFill>
                <a:latin typeface="Lazydog"/>
                <a:ea typeface="Lazydog"/>
                <a:cs typeface="Lazydog"/>
                <a:sym typeface="Lazydog"/>
              </a:rPr>
              <a:t>There is nothing more effective than listening to, or listening to and viewing, a presentation you have made. </a:t>
            </a: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DAGMxA46QZg</dc:identifier>
  <dcterms:modified xsi:type="dcterms:W3CDTF">2011-08-01T06:04:30Z</dcterms:modified>
  <cp:revision>1</cp:revision>
  <dc:title>Colorful Organic Child Psychology Presentation</dc:title>
</cp:coreProperties>
</file>